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Garamond" panose="02020404030301010803" pitchFamily="18" charset="0"/>
      <p:regular r:id="rId19"/>
      <p:bold r:id="rId20"/>
      <p:italic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83903" autoAdjust="0"/>
  </p:normalViewPr>
  <p:slideViewPr>
    <p:cSldViewPr>
      <p:cViewPr varScale="1">
        <p:scale>
          <a:sx n="35" d="100"/>
          <a:sy n="35" d="100"/>
        </p:scale>
        <p:origin x="616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91842\Downloads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91842\Downloads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740713947222839E-3"/>
          <c:y val="1.118753972347397E-2"/>
          <c:w val="0.97504630366451372"/>
          <c:h val="0.798835703050983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Scores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lt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5"/>
                <c:pt idx="0">
                  <c:v>soccer</c:v>
                </c:pt>
                <c:pt idx="1">
                  <c:v>culture</c:v>
                </c:pt>
                <c:pt idx="2">
                  <c:v>public speaking</c:v>
                </c:pt>
                <c:pt idx="3">
                  <c:v>dogs</c:v>
                </c:pt>
                <c:pt idx="4">
                  <c:v>education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12-4FD6-A3DC-A89653D82E1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18096671"/>
        <c:axId val="318109631"/>
      </c:barChart>
      <c:catAx>
        <c:axId val="318096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1" i="0" u="none" strike="noStrike" kern="1200" spc="-15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Garamond" panose="02020404030301010803" pitchFamily="18" charset="0"/>
                <a:ea typeface="+mn-ea"/>
                <a:cs typeface="+mn-cs"/>
              </a:defRPr>
            </a:pPr>
            <a:endParaRPr lang="en-US"/>
          </a:p>
        </c:txPr>
        <c:crossAx val="318109631"/>
        <c:crosses val="autoZero"/>
        <c:auto val="1"/>
        <c:lblAlgn val="ctr"/>
        <c:lblOffset val="100"/>
        <c:noMultiLvlLbl val="0"/>
      </c:catAx>
      <c:valAx>
        <c:axId val="31810963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180966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 3_Final Content Data set.csv]Sheet2!PivotTable3</c:name>
    <c:fmtId val="7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lt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Sheet2!$A$4:$A$9</c:f>
              <c:strCache>
                <c:ptCount val="5"/>
                <c:pt idx="0">
                  <c:v>culture</c:v>
                </c:pt>
                <c:pt idx="1">
                  <c:v>dogs</c:v>
                </c:pt>
                <c:pt idx="2">
                  <c:v>education</c:v>
                </c:pt>
                <c:pt idx="3">
                  <c:v>public speaking</c:v>
                </c:pt>
                <c:pt idx="4">
                  <c:v>soccer</c:v>
                </c:pt>
              </c:strCache>
            </c:strRef>
          </c:cat>
          <c:val>
            <c:numRef>
              <c:f>Sheet2!$B$4:$B$9</c:f>
              <c:numCache>
                <c:formatCode>General</c:formatCode>
                <c:ptCount val="5"/>
                <c:pt idx="0">
                  <c:v>1676</c:v>
                </c:pt>
                <c:pt idx="1">
                  <c:v>1338</c:v>
                </c:pt>
                <c:pt idx="2">
                  <c:v>1433</c:v>
                </c:pt>
                <c:pt idx="3">
                  <c:v>1217</c:v>
                </c:pt>
                <c:pt idx="4">
                  <c:v>1457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B4-44F9-BF0D-6E9E4E8B4C2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71975359"/>
        <c:axId val="1271973439"/>
      </c:barChart>
      <c:catAx>
        <c:axId val="1271975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pPr>
            <a:endParaRPr lang="en-US"/>
          </a:p>
        </c:txPr>
        <c:crossAx val="1271973439"/>
        <c:crosses val="autoZero"/>
        <c:auto val="1"/>
        <c:lblAlgn val="ctr"/>
        <c:lblOffset val="100"/>
        <c:noMultiLvlLbl val="0"/>
      </c:catAx>
      <c:valAx>
        <c:axId val="12719734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719753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948633"/>
            <a:ext cx="548299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9600" spc="-105" dirty="0">
                <a:solidFill>
                  <a:srgbClr val="FFFFFF"/>
                </a:solidFill>
                <a:latin typeface="Garamond" panose="02020404030301010803" pitchFamily="18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12039600" y="869478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4384" y="2433935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aramond" panose="02020404030301010803" pitchFamily="18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192" y="8018712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54410" y="27451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2808BFF-3283-EB6A-78E3-F33E5AC97210}"/>
              </a:ext>
            </a:extLst>
          </p:cNvPr>
          <p:cNvSpPr txBox="1"/>
          <p:nvPr/>
        </p:nvSpPr>
        <p:spPr>
          <a:xfrm>
            <a:off x="381000" y="3848100"/>
            <a:ext cx="9220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Garamond" panose="02020404030301010803" pitchFamily="18" charset="0"/>
              </a:rPr>
              <a:t>Total 16 unique categories are there.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Garamond" panose="02020404030301010803" pitchFamily="18" charset="0"/>
              </a:rPr>
              <a:t>The most popular category is Culture with 1676 reactions.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Garamond" panose="02020404030301010803" pitchFamily="18" charset="0"/>
              </a:rPr>
              <a:t>May month was the month with the most posts.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04640" y="1910358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eorgia" panose="02040502050405020303" pitchFamily="18" charset="0"/>
                </a:rPr>
                <a:t>Today's</a:t>
              </a: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 </a:t>
              </a:r>
              <a:r>
                <a:rPr lang="en-US" sz="8000" spc="-80" dirty="0">
                  <a:solidFill>
                    <a:srgbClr val="000000"/>
                  </a:solidFill>
                  <a:latin typeface="Georgia" panose="02040502050405020303" pitchFamily="18" charset="0"/>
                </a:rPr>
                <a:t>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eorgia" panose="02040502050405020303" pitchFamily="18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eorgia" panose="02040502050405020303" pitchFamily="18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eorgia" panose="02040502050405020303" pitchFamily="18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eorgia" panose="02040502050405020303" pitchFamily="18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eorgia" panose="02040502050405020303" pitchFamily="18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eorgia" panose="02040502050405020303" pitchFamily="18" charset="0"/>
                </a:rPr>
                <a:t>Summary</a:t>
              </a:r>
              <a:endParaRPr lang="en-US" sz="1900" spc="-19" dirty="0">
                <a:solidFill>
                  <a:srgbClr val="000000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59299" y="71283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601998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2320370" y="6916698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03909" y="393207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02553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5" algn="just"/>
            <a:r>
              <a:rPr lang="en-IN" sz="3600" dirty="0">
                <a:latin typeface="Garamond" panose="02020404030301010803" pitchFamily="18" charset="0"/>
              </a:rPr>
              <a:t>Social Buzz is a fast growing technology unicorn that needs to adapt quickly to it’s global scale.</a:t>
            </a:r>
          </a:p>
          <a:p>
            <a:pPr lvl="5" algn="just"/>
            <a:r>
              <a:rPr lang="en-IN" sz="3600" dirty="0">
                <a:latin typeface="Garamond" panose="02020404030301010803" pitchFamily="18" charset="0"/>
              </a:rPr>
              <a:t>Accenture has begun 3 month POC focusing on these tasks:</a:t>
            </a:r>
          </a:p>
          <a:p>
            <a:pPr marL="2857500" lvl="5" indent="-571500" algn="just">
              <a:buFont typeface="Arial" panose="020B0604020202020204" pitchFamily="34" charset="0"/>
              <a:buChar char="•"/>
            </a:pPr>
            <a:r>
              <a:rPr lang="en-IN" sz="3600" dirty="0">
                <a:latin typeface="Garamond" panose="02020404030301010803" pitchFamily="18" charset="0"/>
              </a:rPr>
              <a:t>An audit of Social Buzz’s big data practice</a:t>
            </a:r>
          </a:p>
          <a:p>
            <a:pPr marL="2857500" lvl="5" indent="-571500" algn="just">
              <a:buFont typeface="Arial" panose="020B0604020202020204" pitchFamily="34" charset="0"/>
              <a:buChar char="•"/>
            </a:pPr>
            <a:r>
              <a:rPr lang="en-IN" sz="3600" dirty="0">
                <a:latin typeface="Garamond" panose="02020404030301010803" pitchFamily="18" charset="0"/>
              </a:rPr>
              <a:t>Recommendations for successful IPO</a:t>
            </a:r>
          </a:p>
          <a:p>
            <a:pPr marL="2857500" lvl="5" indent="-571500" algn="just">
              <a:buFont typeface="Arial" panose="020B0604020202020204" pitchFamily="34" charset="0"/>
              <a:buChar char="•"/>
            </a:pPr>
            <a:r>
              <a:rPr lang="en-IN" sz="3600" dirty="0">
                <a:latin typeface="Garamond" panose="02020404030301010803" pitchFamily="18" charset="0"/>
              </a:rPr>
              <a:t>Analysis to find Social Buzz’s top 5 most popular categories of content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270575" y="1932974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447800" y="3935700"/>
            <a:ext cx="4481973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eorgia" panose="02040502050405020303" pitchFamily="18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 anchor="ctr"/>
          <a:lstStyle/>
          <a:p>
            <a:pPr marL="3200400" lvl="6" indent="-457200">
              <a:buFont typeface="Arial" panose="020B0604020202020204" pitchFamily="34" charset="0"/>
              <a:buChar char="•"/>
            </a:pPr>
            <a:r>
              <a:rPr lang="en-US" sz="3200" dirty="0"/>
              <a:t>Every day over 100,000 pieces of content, ranging from text, images, videos and GIFs are posted</a:t>
            </a:r>
            <a:r>
              <a:rPr lang="en-US" dirty="0"/>
              <a:t>.</a:t>
            </a:r>
          </a:p>
          <a:p>
            <a:pPr marL="3200400" lvl="6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36500000 pieces of content per year</a:t>
            </a:r>
            <a:endParaRPr lang="en-AU" sz="3200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431215" y="616623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1790700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Garamond" panose="02020404030301010803" pitchFamily="18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0" name="Freeform 30"/>
          <p:cNvSpPr/>
          <p:nvPr/>
        </p:nvSpPr>
        <p:spPr>
          <a:xfrm>
            <a:off x="11443639" y="6953289"/>
            <a:ext cx="2123087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eorgia" panose="02040502050405020303" pitchFamily="18" charset="0"/>
              </a:rPr>
              <a:t>The Analytics team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29BE554-FB95-0CC6-1D2F-FD2332A753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283" y="6972300"/>
            <a:ext cx="2187334" cy="21846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863300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6761FB-F089-7293-B42D-88AA15E70EF5}"/>
              </a:ext>
            </a:extLst>
          </p:cNvPr>
          <p:cNvSpPr txBox="1"/>
          <p:nvPr/>
        </p:nvSpPr>
        <p:spPr>
          <a:xfrm>
            <a:off x="3781003" y="1019736"/>
            <a:ext cx="53629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Data understanding</a:t>
            </a:r>
            <a:endParaRPr lang="en-IN" sz="4400" dirty="0"/>
          </a:p>
        </p:txBody>
      </p:sp>
      <p:sp>
        <p:nvSpPr>
          <p:cNvPr id="42" name="TextBox 33">
            <a:extLst>
              <a:ext uri="{FF2B5EF4-FFF2-40B4-BE49-F238E27FC236}">
                <a16:creationId xmlns:a16="http://schemas.microsoft.com/office/drawing/2014/main" id="{7EEE54FB-E87B-6CD9-7096-9217663EC934}"/>
              </a:ext>
            </a:extLst>
          </p:cNvPr>
          <p:cNvSpPr txBox="1"/>
          <p:nvPr/>
        </p:nvSpPr>
        <p:spPr>
          <a:xfrm>
            <a:off x="5126683" y="2437163"/>
            <a:ext cx="3808306" cy="1106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48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Data cleaning</a:t>
            </a:r>
          </a:p>
        </p:txBody>
      </p:sp>
      <p:sp>
        <p:nvSpPr>
          <p:cNvPr id="43" name="TextBox 33">
            <a:extLst>
              <a:ext uri="{FF2B5EF4-FFF2-40B4-BE49-F238E27FC236}">
                <a16:creationId xmlns:a16="http://schemas.microsoft.com/office/drawing/2014/main" id="{2CCDB1C5-C9B5-B8E0-E37B-BF0530459BC8}"/>
              </a:ext>
            </a:extLst>
          </p:cNvPr>
          <p:cNvSpPr txBox="1"/>
          <p:nvPr/>
        </p:nvSpPr>
        <p:spPr>
          <a:xfrm>
            <a:off x="7457218" y="3826974"/>
            <a:ext cx="3692343" cy="1085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48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Data modeling</a:t>
            </a:r>
          </a:p>
        </p:txBody>
      </p:sp>
      <p:sp>
        <p:nvSpPr>
          <p:cNvPr id="44" name="TextBox 33">
            <a:extLst>
              <a:ext uri="{FF2B5EF4-FFF2-40B4-BE49-F238E27FC236}">
                <a16:creationId xmlns:a16="http://schemas.microsoft.com/office/drawing/2014/main" id="{CB520C28-6255-3E6C-ACD5-77F19F416987}"/>
              </a:ext>
            </a:extLst>
          </p:cNvPr>
          <p:cNvSpPr txBox="1"/>
          <p:nvPr/>
        </p:nvSpPr>
        <p:spPr>
          <a:xfrm>
            <a:off x="6644895" y="5713763"/>
            <a:ext cx="6642545" cy="1106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54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Data </a:t>
            </a:r>
            <a:r>
              <a:rPr lang="en-US" sz="48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analysis</a:t>
            </a:r>
            <a:endParaRPr lang="en-US" sz="54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45" name="TextBox 33">
            <a:extLst>
              <a:ext uri="{FF2B5EF4-FFF2-40B4-BE49-F238E27FC236}">
                <a16:creationId xmlns:a16="http://schemas.microsoft.com/office/drawing/2014/main" id="{1542A2C2-9CC8-2C77-E932-59CCEB50E302}"/>
              </a:ext>
            </a:extLst>
          </p:cNvPr>
          <p:cNvSpPr txBox="1"/>
          <p:nvPr/>
        </p:nvSpPr>
        <p:spPr>
          <a:xfrm>
            <a:off x="10820400" y="7371420"/>
            <a:ext cx="4765937" cy="1106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48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0EA827-FBCD-05EB-92D7-E71B2EC05886}"/>
              </a:ext>
            </a:extLst>
          </p:cNvPr>
          <p:cNvSpPr txBox="1"/>
          <p:nvPr/>
        </p:nvSpPr>
        <p:spPr>
          <a:xfrm>
            <a:off x="1969387" y="4604891"/>
            <a:ext cx="31360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Garamond" panose="02020404030301010803" pitchFamily="18" charset="0"/>
              </a:rPr>
              <a:t>16 </a:t>
            </a:r>
          </a:p>
          <a:p>
            <a:pPr algn="ctr"/>
            <a:r>
              <a:rPr lang="en-IN" sz="3200" dirty="0">
                <a:latin typeface="Garamond" panose="02020404030301010803" pitchFamily="18" charset="0"/>
              </a:rPr>
              <a:t>Unique 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4505C2-01D6-B1EC-A2F6-3A58680C04A5}"/>
              </a:ext>
            </a:extLst>
          </p:cNvPr>
          <p:cNvSpPr txBox="1"/>
          <p:nvPr/>
        </p:nvSpPr>
        <p:spPr>
          <a:xfrm>
            <a:off x="6934200" y="4152900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Garamond" panose="02020404030301010803" pitchFamily="18" charset="0"/>
              </a:rPr>
              <a:t>1676</a:t>
            </a:r>
          </a:p>
          <a:p>
            <a:pPr algn="ctr"/>
            <a:r>
              <a:rPr lang="en-IN" sz="3200" dirty="0">
                <a:latin typeface="Garamond" panose="02020404030301010803" pitchFamily="18" charset="0"/>
              </a:rPr>
              <a:t>Reactions on Culture Category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66830A-828D-6302-7A13-F11BB0EE2CC5}"/>
              </a:ext>
            </a:extLst>
          </p:cNvPr>
          <p:cNvSpPr txBox="1"/>
          <p:nvPr/>
        </p:nvSpPr>
        <p:spPr>
          <a:xfrm>
            <a:off x="12344400" y="4604891"/>
            <a:ext cx="3941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Garamond" panose="02020404030301010803" pitchFamily="18" charset="0"/>
              </a:rPr>
              <a:t>May </a:t>
            </a:r>
          </a:p>
          <a:p>
            <a:pPr algn="ctr"/>
            <a:r>
              <a:rPr lang="en-IN" sz="3200" dirty="0">
                <a:latin typeface="Garamond" panose="02020404030301010803" pitchFamily="18" charset="0"/>
              </a:rPr>
              <a:t>has 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2" y="8331173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649012" y="7504516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47003" y="54456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331229" y="206564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556275E7-8E35-FF76-DB1F-548273A6C3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4042670"/>
              </p:ext>
            </p:extLst>
          </p:nvPr>
        </p:nvGraphicFramePr>
        <p:xfrm>
          <a:off x="5424429" y="1685150"/>
          <a:ext cx="11263371" cy="6811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A2904B77-1C42-01C4-57D4-1438F9DED835}"/>
              </a:ext>
            </a:extLst>
          </p:cNvPr>
          <p:cNvSpPr txBox="1"/>
          <p:nvPr/>
        </p:nvSpPr>
        <p:spPr>
          <a:xfrm rot="10800000" flipH="1" flipV="1">
            <a:off x="764083" y="485910"/>
            <a:ext cx="20518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Garamond" panose="02020404030301010803" pitchFamily="18" charset="0"/>
              </a:rPr>
              <a:t>Top 5 performing Content Categories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597364" y="331928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1A8A12-E759-1E02-204D-4DC1BB834070}"/>
              </a:ext>
            </a:extLst>
          </p:cNvPr>
          <p:cNvSpPr txBox="1"/>
          <p:nvPr/>
        </p:nvSpPr>
        <p:spPr>
          <a:xfrm rot="10800000" flipH="1" flipV="1">
            <a:off x="996177" y="965418"/>
            <a:ext cx="2051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Garamond" panose="02020404030301010803" pitchFamily="18" charset="0"/>
              </a:rPr>
              <a:t>The most Popular Category</a:t>
            </a: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605E6B8A-D7B5-A112-E338-6AB420CF22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9052556"/>
              </p:ext>
            </p:extLst>
          </p:nvPr>
        </p:nvGraphicFramePr>
        <p:xfrm>
          <a:off x="4257183" y="1257300"/>
          <a:ext cx="13652344" cy="723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192</Words>
  <Application>Microsoft Office PowerPoint</Application>
  <PresentationFormat>Custom</PresentationFormat>
  <Paragraphs>66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Garamond</vt:lpstr>
      <vt:lpstr>Clear Sans Regular Bold</vt:lpstr>
      <vt:lpstr>Georgia</vt:lpstr>
      <vt:lpstr>Arial</vt:lpstr>
      <vt:lpstr>Graphik Regular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Saumya Chaurasiya</cp:lastModifiedBy>
  <cp:revision>9</cp:revision>
  <dcterms:created xsi:type="dcterms:W3CDTF">2006-08-16T00:00:00Z</dcterms:created>
  <dcterms:modified xsi:type="dcterms:W3CDTF">2023-07-01T12:43:40Z</dcterms:modified>
  <dc:identifier>DAEhDyfaYKE</dc:identifier>
</cp:coreProperties>
</file>